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268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2" r:id="rId17"/>
    <p:sldId id="271" r:id="rId18"/>
    <p:sldId id="289" r:id="rId19"/>
    <p:sldId id="290" r:id="rId20"/>
    <p:sldId id="273" r:id="rId21"/>
    <p:sldId id="274" r:id="rId22"/>
    <p:sldId id="282" r:id="rId23"/>
    <p:sldId id="275" r:id="rId24"/>
    <p:sldId id="276" r:id="rId25"/>
    <p:sldId id="277" r:id="rId26"/>
    <p:sldId id="283" r:id="rId27"/>
    <p:sldId id="278" r:id="rId28"/>
    <p:sldId id="279" r:id="rId29"/>
    <p:sldId id="280" r:id="rId30"/>
    <p:sldId id="281" r:id="rId31"/>
    <p:sldId id="284" r:id="rId32"/>
    <p:sldId id="285" r:id="rId33"/>
    <p:sldId id="286" r:id="rId34"/>
    <p:sldId id="287" r:id="rId35"/>
    <p:sldId id="288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EE2"/>
    <a:srgbClr val="EEEEEE"/>
    <a:srgbClr val="F6F9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04" autoAdjust="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2BC74-E1DD-4C7C-BCA6-E9231E893197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3C31C-DCB7-46A7-A6D0-EC2B5E0BB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going</a:t>
            </a:r>
            <a:r>
              <a:rPr lang="en-US" baseline="0" dirty="0" smtClean="0"/>
              <a:t> to focus my presentation on authorized access points for works and expressions, with a little bit to say on persons and corporate bodies.  This slide is sort of an outline to how one might go about determining an AAP for a work or expression.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Preferred title: Support Our</a:t>
            </a:r>
            <a:r>
              <a:rPr lang="en-US" baseline="0" dirty="0" smtClean="0"/>
              <a:t> Law Enforcement and Safe Neighborhoods Act.  SB107 is a variant title.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presented as an expression of a previously existing work, so it is not named</a:t>
            </a:r>
            <a:r>
              <a:rPr lang="en-US" baseline="0" dirty="0" smtClean="0"/>
              <a:t> using the access point for the translator/commentator.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works whose preferred titles are the same and whose authorized access points</a:t>
            </a:r>
            <a:r>
              <a:rPr lang="en-US" baseline="0" dirty="0" smtClean="0"/>
              <a:t> would be identical.  An addition must be made to the authorized access points to distinguish the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works whose preferred titles are the same and whose authorized access points</a:t>
            </a:r>
            <a:r>
              <a:rPr lang="en-US" baseline="0" dirty="0" smtClean="0"/>
              <a:t> would be identical.  An addition must be made to the authorized access points to </a:t>
            </a:r>
            <a:r>
              <a:rPr lang="en-US" baseline="0" smtClean="0"/>
              <a:t>distinguish the works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illustrates</a:t>
            </a:r>
            <a:r>
              <a:rPr lang="en-US" baseline="0" dirty="0" smtClean="0"/>
              <a:t> the situation of a work whose access point would be identical to </a:t>
            </a:r>
            <a:r>
              <a:rPr lang="en-US" dirty="0" smtClean="0"/>
              <a:t>one that represents a person, family, corporate body, or place.  RDA</a:t>
            </a:r>
            <a:r>
              <a:rPr lang="en-US" baseline="0" dirty="0" smtClean="0"/>
              <a:t> tells us to make additions to the work access point to distinguish the work.  The choice is up to the cataloger and can be: form of work; date of work; place of origin of work; and/or another distinguishing characteristic of the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not going to go in to these instructions, because you all probably know them better than me</a:t>
            </a:r>
            <a:r>
              <a:rPr lang="en-US" baseline="0" dirty="0" smtClean="0"/>
              <a:t> (and we’re short on time).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Expression authority record for the Hughes translation</a:t>
            </a:r>
            <a:r>
              <a:rPr lang="en-US" baseline="0" dirty="0" smtClean="0"/>
              <a:t> into English of the Swiss Federal Constitution of 1874.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also the kinds of relationships that can now be encoded in work authority records, as shown here by the 500 fields relating a person to this expression.  The next slide illustrates relationships between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9.6.1.9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neither a date of birth nor a date of death associated with the person, nor a fuller form of name, nor a period of activity, nor a profession or occupation, nor a term of rank,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office, is sufficient or appropriate for distinguishing between two or more persons, record an appropriate designation in the language preferred by the agency creating the data. 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9.19.1.7  If none of the additions covered under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9.19.1.3–9.19.1.6 is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 or appropriate for distinguishing between two or more persons, add an appropriate designation (see 9.6.1.9).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9.6.1.9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neither a date of birth nor a date of death associated with the person, nor a fuller form of name, nor a period of activity, nor a profession or occupation, nor a term of rank,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office, is sufficient or appropriate for distinguishing between two or more persons, record an appropriate designation in the language preferred by the agency creating the data.  </a:t>
            </a:r>
            <a:endParaRPr lang="en-US" sz="12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9.19.1.7  If none of the additions covered under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9.19.1.3–9.19.1.6 is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 or appropriate for distinguishing between two or more persons, add an appropriate designation (see 9.6.1.9).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Preferred</a:t>
            </a:r>
            <a:r>
              <a:rPr lang="en-US" baseline="0" dirty="0" smtClean="0"/>
              <a:t> title: Negligence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AACR2 21.1B1. A corporate body is an organization or a group of persons that is identified by a particular name and that acts, or may act, as an entity. Consider a corporate body to have a name if the words referring to it are a specific appellation rather than a general description. Consider a body to have a name if, in a script and language using capital letters for proper names, the initial letters of the words referring to it are consistently capitalized, and/or if, in a language using articles, the words are always associated with a definite article. Typical examples of corporate bodies are associations, institutions, business firms, nonprofit enterprises, governments, government agencies, projects and </a:t>
            </a:r>
            <a:r>
              <a:rPr lang="en-US" sz="1000" dirty="0" err="1" smtClean="0"/>
              <a:t>programmes</a:t>
            </a:r>
            <a:r>
              <a:rPr lang="en-US" sz="1000" dirty="0" smtClean="0"/>
              <a:t>, religious bodies, local church groups identified by the name of the church, and conferences. Conferences are meetings of individuals or representatives of various bodies for the purpose of discussing and/or acting on topics of common interest, or meetings of representatives of a corporate body that constitute its legislative or governing body.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LCRI 21.1B1. When determining whether a conference has a name, cases arise that exhibit conflicting evidence insofar as two of the criteria in the definition of a corporate body are concerned:  capitalization and the definite article.  When the phrase is in a language that normally capitalizes each word of a name, even in running text, consider a capitalized phrase a name even if it is preceded by an indefinite article. (This statement cannot apply to other languages.)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Another important point to bear in mind when deciding whether a phrase is a name is that the phrase must include a word that connotes a meeting: "symposium," "conference," "workshop," "colloquium," etc.  Note: Some notable sequential conferences that lack such a term are exceptionally considered to be named, e.g., </a:t>
            </a:r>
            <a:r>
              <a:rPr lang="en-US" sz="1000" dirty="0" err="1" smtClean="0"/>
              <a:t>Darmstädter</a:t>
            </a:r>
            <a:r>
              <a:rPr lang="en-US" sz="1000" dirty="0" smtClean="0"/>
              <a:t> </a:t>
            </a:r>
            <a:r>
              <a:rPr lang="en-US" sz="1000" dirty="0" err="1" smtClean="0"/>
              <a:t>Gespräch</a:t>
            </a:r>
            <a:r>
              <a:rPr lang="en-US" sz="1000" dirty="0" smtClean="0"/>
              <a:t>. In addition, phrases that combine acronyms or </a:t>
            </a:r>
            <a:r>
              <a:rPr lang="en-US" sz="1000" dirty="0" err="1" smtClean="0"/>
              <a:t>initialisms</a:t>
            </a:r>
            <a:r>
              <a:rPr lang="en-US" sz="1000" dirty="0" smtClean="0"/>
              <a:t> with the abbreviated or full form of the year are also considered to be named.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RDA 11.2.1.1  A name of the corporate body is a word, character, or group of words and/or characters by which a corporate body is known.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11.2.2.1  The preferred name for the corporate body is the name or form of name chosen as the basis for the authorized access point representing that body.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11.7.1.1  Other designation associated with the corporate body is a word, phrase, or abbreviation indicating incorporation or legal status of a corporate body, or any term serving to differentiate the body from other corporate bodies, persons, 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11.7.1.4  If the preferred name for the body does not convey the idea of a corporate body, record a suitable designation in the language preferred by the agency creating the data.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LCRI 21.1B1 was not carried over into the LC Policy Statements.  Therefore a conference in RDA does not have to have a word denoting a meeting in its preferred name.  However, a qualifier will need to be added to names of conferences that do not convey the idea of a conference.</a:t>
            </a:r>
            <a:endParaRPr lang="en-US" dirty="0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0A10D-6A83-4AE9-B964-386E34133F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6704850-70F9-40F1-A961-5D18D49B2EAF}" type="datetime1">
              <a:rPr lang="en-US" smtClean="0"/>
              <a:pPr>
                <a:defRPr/>
              </a:pPr>
              <a:t>6/20/2013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</a:t>
            </a:r>
            <a:r>
              <a:rPr lang="en-US" smtClean="0"/>
              <a:t>source: </a:t>
            </a:r>
            <a:r>
              <a:rPr lang="en-US" baseline="0" smtClean="0"/>
              <a:t>http</a:t>
            </a:r>
            <a:r>
              <a:rPr lang="en-US" baseline="0" dirty="0" smtClean="0"/>
              <a:t>://rlv.zcache.com/stripes_legal_scales_thank_you_card_navy_blue-p137832889934288565envcr_400.jpg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Preferred title: Constitutionality of Arizona SB1070 and other state immigration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and international human rights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preferred title of this work?</a:t>
            </a:r>
          </a:p>
          <a:p>
            <a:endParaRPr lang="en-US" dirty="0" smtClean="0"/>
          </a:p>
          <a:p>
            <a:r>
              <a:rPr lang="en-US" dirty="0" smtClean="0"/>
              <a:t>No short title or citation title found. Preferred title is official title: Act to Provide the Quileute Indian Tribe Tsunami and Flood Protection, and for Other Purposes. Public Law 112-97 is a variant title.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Preferred title: Constitution  [LC-PCC PS for 6.19.2: generally use the word “constitution” or its equivalent]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Idaho Statutes and Constitutions are updated to the web</a:t>
            </a:r>
            <a:r>
              <a:rPr lang="en-US" b="0" baseline="0" dirty="0" smtClean="0"/>
              <a:t> July 1 </a:t>
            </a:r>
            <a:r>
              <a:rPr lang="en-US" b="0" dirty="0" smtClean="0"/>
              <a:t>following the legislative session.</a:t>
            </a:r>
          </a:p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Idaho Statutes and Constitutions are current through the 2012 Legislative Session.</a:t>
            </a:r>
          </a:p>
          <a:p>
            <a:endParaRPr lang="en-US" b="0" dirty="0" smtClean="0"/>
          </a:p>
          <a:p>
            <a:r>
              <a:rPr lang="en-US" b="0" dirty="0" smtClean="0"/>
              <a:t>Preferred</a:t>
            </a:r>
            <a:r>
              <a:rPr lang="en-US" b="0" baseline="0" dirty="0" smtClean="0"/>
              <a:t> title: Laws, etc.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Preferred title: Criminal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Preferred title: Laws,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3C31C-DCB7-46A7-A6D0-EC2B5E0BB0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0BE0-E90E-4580-A0D1-17EC2E230E4E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C3E8-684A-4A1E-9937-658D35226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RDA Cataloging Cooperative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5 - How do I create an authorized access point?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Adam L. Schiff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Principal Cataloger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Washington Libraries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aschiff@uw.edu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9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5781" y="0"/>
            <a:ext cx="57124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9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8238" y="0"/>
            <a:ext cx="568752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9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452" y="0"/>
            <a:ext cx="69510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70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96675" cy="4910440"/>
          </a:xfrm>
          <a:prstGeom prst="rect">
            <a:avLst/>
          </a:prstGeom>
        </p:spPr>
      </p:pic>
      <p:pic>
        <p:nvPicPr>
          <p:cNvPr id="3" name="Picture 2" descr="ScreenShot7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6666" y="1959333"/>
            <a:ext cx="5617334" cy="48986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81400" y="5029200"/>
            <a:ext cx="403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09600"/>
            <a:ext cx="3505200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preferred title for the work that is the </a:t>
            </a:r>
            <a:r>
              <a:rPr lang="en-US" i="1" dirty="0" smtClean="0"/>
              <a:t>subject</a:t>
            </a:r>
            <a:r>
              <a:rPr lang="en-US" dirty="0" smtClean="0"/>
              <a:t> of this work?  See also the next slide.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69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4436191" cy="5804286"/>
          </a:xfrm>
          <a:prstGeom prst="rect">
            <a:avLst/>
          </a:prstGeom>
        </p:spPr>
      </p:pic>
      <p:pic>
        <p:nvPicPr>
          <p:cNvPr id="4" name="Picture 3" descr="ScreenShot69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3048" y="152400"/>
            <a:ext cx="4840952" cy="6233334"/>
          </a:xfrm>
          <a:prstGeom prst="rect">
            <a:avLst/>
          </a:prstGeom>
        </p:spPr>
      </p:pic>
      <p:pic>
        <p:nvPicPr>
          <p:cNvPr id="5" name="Picture 4" descr="ScreenShot70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39428"/>
            <a:ext cx="4419600" cy="521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Points for Works and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Works:  6.27.1</a:t>
            </a:r>
          </a:p>
          <a:p>
            <a:pPr lvl="2"/>
            <a:r>
              <a:rPr lang="en-US" dirty="0" smtClean="0"/>
              <a:t>Created by one entity (6.27.1.2): combine AAP for entity + Preferred title</a:t>
            </a:r>
          </a:p>
          <a:p>
            <a:pPr lvl="2"/>
            <a:r>
              <a:rPr lang="en-US" dirty="0" smtClean="0"/>
              <a:t>Collaborative works (6.27.1.3): combine AAP for entity with principal responsibility + Preferred title. Corporate creators trump other creators</a:t>
            </a:r>
          </a:p>
          <a:p>
            <a:pPr lvl="3"/>
            <a:r>
              <a:rPr lang="en-US" dirty="0" smtClean="0"/>
              <a:t>Other exceptions: moving image and musical works, treaties</a:t>
            </a:r>
          </a:p>
          <a:p>
            <a:pPr lvl="3"/>
            <a:r>
              <a:rPr lang="en-US" dirty="0" smtClean="0"/>
              <a:t>If two or more creators have principal responsibility: use first-named</a:t>
            </a:r>
          </a:p>
          <a:p>
            <a:pPr lvl="3"/>
            <a:r>
              <a:rPr lang="en-US" dirty="0" smtClean="0"/>
              <a:t>If no principal responsibility indicated, use first-named</a:t>
            </a:r>
          </a:p>
          <a:p>
            <a:pPr lvl="2"/>
            <a:r>
              <a:rPr lang="en-US" dirty="0" smtClean="0"/>
              <a:t>Compilations of works by different entities (6.27.1.4): use preferred title for the compilation</a:t>
            </a:r>
          </a:p>
          <a:p>
            <a:pPr lvl="3"/>
            <a:r>
              <a:rPr lang="en-US" dirty="0" smtClean="0"/>
              <a:t>If no collective title for compilation, construct separate access points for each work in the compilation</a:t>
            </a:r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chiff\Desktop\RDA Presentations\AALL 2013\image(19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9456" cy="66781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233" y="685800"/>
            <a:ext cx="5601767" cy="30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200" y="4572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AAP for the work: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02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 1_ </a:t>
            </a:r>
            <a:r>
              <a:rPr lang="en-US" b="1" dirty="0" err="1" smtClean="0"/>
              <a:t>DeMitchell</a:t>
            </a:r>
            <a:r>
              <a:rPr lang="en-US" b="1" dirty="0" smtClean="0"/>
              <a:t>, Todd A. $t Negligence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8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3718883" cy="6111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609600"/>
            <a:ext cx="3733800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Authorized access points for creators:</a:t>
            </a:r>
          </a:p>
          <a:p>
            <a:endParaRPr lang="en-US" dirty="0" smtClean="0"/>
          </a:p>
          <a:p>
            <a:r>
              <a:rPr lang="en-US" dirty="0" smtClean="0"/>
              <a:t>100 1_ </a:t>
            </a:r>
            <a:r>
              <a:rPr lang="en-US" dirty="0" err="1" smtClean="0"/>
              <a:t>Markesinis</a:t>
            </a:r>
            <a:r>
              <a:rPr lang="en-US" dirty="0" smtClean="0"/>
              <a:t>, Basil, $d 1944-</a:t>
            </a:r>
          </a:p>
          <a:p>
            <a:r>
              <a:rPr lang="en-US" dirty="0" smtClean="0"/>
              <a:t>100 1_ </a:t>
            </a:r>
            <a:r>
              <a:rPr lang="en-US" dirty="0" err="1" smtClean="0"/>
              <a:t>Fedtke</a:t>
            </a:r>
            <a:r>
              <a:rPr lang="en-US" dirty="0" smtClean="0"/>
              <a:t>, </a:t>
            </a:r>
            <a:r>
              <a:rPr lang="en-US" dirty="0" err="1" smtClean="0"/>
              <a:t>Jörg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81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AAP for the work: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3352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 1_ </a:t>
            </a:r>
            <a:r>
              <a:rPr lang="en-US" b="1" dirty="0" err="1" smtClean="0"/>
              <a:t>Markesinis</a:t>
            </a:r>
            <a:r>
              <a:rPr lang="en-US" b="1" dirty="0" smtClean="0"/>
              <a:t>, Basil, $d 1944- $t</a:t>
            </a:r>
          </a:p>
          <a:p>
            <a:r>
              <a:rPr lang="en-US" b="1" dirty="0" smtClean="0"/>
              <a:t>             Engaging with foreign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(9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46128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1905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AAP for the work: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2514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130 _0  Women and international</a:t>
            </a:r>
          </a:p>
          <a:p>
            <a:r>
              <a:rPr lang="en-US" b="1" dirty="0" smtClean="0"/>
              <a:t>              human rights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9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866667" cy="6219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66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AAP for the work: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429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110 1_  Namibia. $t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Determining AAP for Works/Expressions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143000"/>
            <a:ext cx="88392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RDA Chapter 6</a:t>
            </a:r>
          </a:p>
          <a:p>
            <a:r>
              <a:rPr lang="en-US" dirty="0" smtClean="0"/>
              <a:t>Determine the preferred title (6.2.2, 6.19.2)</a:t>
            </a:r>
          </a:p>
          <a:p>
            <a:r>
              <a:rPr lang="en-US" dirty="0" smtClean="0"/>
              <a:t>Single work, or compilation of works? (6.2.2.10)</a:t>
            </a:r>
          </a:p>
          <a:p>
            <a:r>
              <a:rPr lang="en-US" dirty="0" smtClean="0"/>
              <a:t>Determine the AAP (6.27)</a:t>
            </a:r>
          </a:p>
          <a:p>
            <a:pPr lvl="1"/>
            <a:r>
              <a:rPr lang="en-US" dirty="0" smtClean="0"/>
              <a:t>Created by one entity? (6.27.1.2)</a:t>
            </a:r>
          </a:p>
          <a:p>
            <a:pPr lvl="1"/>
            <a:r>
              <a:rPr lang="en-US" dirty="0" smtClean="0"/>
              <a:t>Collaborative work? (6.27.1.3)</a:t>
            </a:r>
          </a:p>
          <a:p>
            <a:pPr lvl="1"/>
            <a:r>
              <a:rPr lang="en-US" dirty="0" smtClean="0"/>
              <a:t>Compilation of works by different entities? (6.27.1.4)</a:t>
            </a:r>
          </a:p>
          <a:p>
            <a:pPr lvl="1"/>
            <a:r>
              <a:rPr lang="en-US" dirty="0" smtClean="0"/>
              <a:t>Adaptation or revision? (6.27.1.5)</a:t>
            </a:r>
          </a:p>
          <a:p>
            <a:pPr lvl="1"/>
            <a:r>
              <a:rPr lang="en-US" dirty="0" smtClean="0"/>
              <a:t>Commentary or annotations added to another work? (6.27.1.6)</a:t>
            </a:r>
          </a:p>
          <a:p>
            <a:pPr lvl="1"/>
            <a:r>
              <a:rPr lang="en-US" dirty="0" smtClean="0"/>
              <a:t>Creator(s) uncertain or unknown?  (6.27.1.8)</a:t>
            </a:r>
          </a:p>
          <a:p>
            <a:pPr lvl="1"/>
            <a:r>
              <a:rPr lang="en-US" dirty="0" smtClean="0"/>
              <a:t>Make additions to access point to distinguish it from others (6.27.1.9):</a:t>
            </a:r>
          </a:p>
          <a:p>
            <a:pPr lvl="2"/>
            <a:r>
              <a:rPr lang="en-US" dirty="0" smtClean="0"/>
              <a:t>Same or similar but another work</a:t>
            </a:r>
          </a:p>
          <a:p>
            <a:pPr lvl="2"/>
            <a:r>
              <a:rPr lang="en-US" dirty="0" smtClean="0"/>
              <a:t>Represents a person, family, corporate body, or place</a:t>
            </a:r>
          </a:p>
          <a:p>
            <a:pPr lvl="1"/>
            <a:r>
              <a:rPr lang="en-US" dirty="0" smtClean="0"/>
              <a:t>Legal works (6.29.1)</a:t>
            </a:r>
          </a:p>
          <a:p>
            <a:pPr lvl="1"/>
            <a:r>
              <a:rPr lang="en-US" dirty="0" smtClean="0"/>
              <a:t>Expression of work? (6.27.3, 6.29.2)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Points for Works and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Works:  6.27.1</a:t>
            </a:r>
          </a:p>
          <a:p>
            <a:pPr lvl="2"/>
            <a:r>
              <a:rPr lang="en-US" dirty="0" smtClean="0"/>
              <a:t>Existing work with added commentary, annotations, illustrative content, etc. (6.27.1.6):</a:t>
            </a:r>
          </a:p>
          <a:p>
            <a:pPr lvl="3"/>
            <a:r>
              <a:rPr lang="en-US" dirty="0" smtClean="0"/>
              <a:t>If presented as the work of the entity responsible for the commentary, etc.: combine AAP for the entity responsible + Preferred title</a:t>
            </a:r>
          </a:p>
          <a:p>
            <a:pPr lvl="3"/>
            <a:r>
              <a:rPr lang="en-US" dirty="0" smtClean="0"/>
              <a:t>If presented simply as an edition of the previously existing work, treat it as an expression of that work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chiff\Desktop\RDA Presentations\AALL 2013\image(20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3256"/>
            <a:ext cx="4014216" cy="6714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2133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 1_ Ahmed, </a:t>
            </a:r>
            <a:r>
              <a:rPr lang="en-US" b="1" dirty="0" err="1" smtClean="0"/>
              <a:t>Mumtaz</a:t>
            </a:r>
            <a:r>
              <a:rPr lang="en-US" b="1" dirty="0" smtClean="0"/>
              <a:t>, $d 1965-</a:t>
            </a:r>
          </a:p>
          <a:p>
            <a:r>
              <a:rPr lang="en-US" b="1" dirty="0" smtClean="0"/>
              <a:t>             $t Azad Jammu and Kashmir</a:t>
            </a:r>
          </a:p>
          <a:p>
            <a:r>
              <a:rPr lang="en-US" b="1" dirty="0" smtClean="0"/>
              <a:t>             Interim Constitution Act, 1974,</a:t>
            </a:r>
          </a:p>
          <a:p>
            <a:r>
              <a:rPr lang="en-US" b="1" dirty="0" smtClean="0"/>
              <a:t>             with comprehensive &amp;</a:t>
            </a:r>
          </a:p>
          <a:p>
            <a:r>
              <a:rPr lang="en-US" b="1" dirty="0" smtClean="0"/>
              <a:t>             exhaustive commentary and </a:t>
            </a:r>
          </a:p>
          <a:p>
            <a:r>
              <a:rPr lang="en-US" b="1" dirty="0" smtClean="0"/>
              <a:t>             historical documents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60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AAP for the work: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image(6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3377184" cy="6321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1981200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110 1_ Switzerland. $t </a:t>
            </a:r>
            <a:r>
              <a:rPr lang="en-US" b="1" dirty="0" err="1" smtClean="0"/>
              <a:t>Bundesverfassung</a:t>
            </a:r>
            <a:endParaRPr lang="en-US" b="1" dirty="0" smtClean="0"/>
          </a:p>
          <a:p>
            <a:r>
              <a:rPr lang="en-US" b="1" dirty="0" smtClean="0"/>
              <a:t>             (1874). </a:t>
            </a:r>
          </a:p>
          <a:p>
            <a:endParaRPr lang="en-US" b="1" dirty="0" smtClean="0"/>
          </a:p>
          <a:p>
            <a:r>
              <a:rPr lang="en-US" b="1" dirty="0" smtClean="0"/>
              <a:t>110 1_ Switzerland. $t </a:t>
            </a:r>
            <a:r>
              <a:rPr lang="en-US" b="1" dirty="0" err="1" smtClean="0"/>
              <a:t>Bundesverfassung</a:t>
            </a:r>
            <a:endParaRPr lang="en-US" b="1" dirty="0" smtClean="0"/>
          </a:p>
          <a:p>
            <a:r>
              <a:rPr lang="en-US" b="1" dirty="0" smtClean="0"/>
              <a:t>             (1874).  $l English</a:t>
            </a:r>
          </a:p>
          <a:p>
            <a:r>
              <a:rPr lang="en-US" b="1" dirty="0" smtClean="0"/>
              <a:t>      </a:t>
            </a:r>
          </a:p>
          <a:p>
            <a:r>
              <a:rPr lang="en-US" b="1" dirty="0" smtClean="0"/>
              <a:t>         </a:t>
            </a:r>
            <a:r>
              <a:rPr lang="en-US" i="1" dirty="0" smtClean="0"/>
              <a:t>or if needed for more differentiation</a:t>
            </a:r>
          </a:p>
          <a:p>
            <a:endParaRPr lang="en-US" b="1" dirty="0" smtClean="0"/>
          </a:p>
          <a:p>
            <a:r>
              <a:rPr lang="en-US" b="1" dirty="0" smtClean="0"/>
              <a:t>110 1_ Switzerland. $t </a:t>
            </a:r>
            <a:r>
              <a:rPr lang="en-US" b="1" dirty="0" err="1" smtClean="0"/>
              <a:t>Bundesverfassung</a:t>
            </a:r>
            <a:endParaRPr lang="en-US" b="1" dirty="0" smtClean="0"/>
          </a:p>
          <a:p>
            <a:r>
              <a:rPr lang="en-US" b="1" dirty="0" smtClean="0"/>
              <a:t>             (1874).  $l English $s (Hughes)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42646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AAPs for the work and expressions: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Additions to Work Access Points (6.27.1.9)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Make additions to distinguish the access point for a work:</a:t>
            </a:r>
          </a:p>
          <a:p>
            <a:pPr>
              <a:buNone/>
            </a:pPr>
            <a:r>
              <a:rPr lang="en-US" dirty="0" smtClean="0"/>
              <a:t>		from one that is the same or similar but represents 	a different work</a:t>
            </a:r>
          </a:p>
          <a:p>
            <a:pPr>
              <a:buNone/>
            </a:pPr>
            <a:r>
              <a:rPr lang="en-US" b="1" i="1" dirty="0" smtClean="0"/>
              <a:t>		or</a:t>
            </a:r>
          </a:p>
          <a:p>
            <a:pPr>
              <a:buNone/>
            </a:pPr>
            <a:r>
              <a:rPr lang="en-US" dirty="0" smtClean="0"/>
              <a:t>		from one that represents a person, family, 	corporate body, or place.</a:t>
            </a:r>
          </a:p>
          <a:p>
            <a:r>
              <a:rPr lang="en-US" dirty="0" smtClean="0"/>
              <a:t>Add one or more of the following:</a:t>
            </a:r>
          </a:p>
          <a:p>
            <a:pPr lvl="1">
              <a:buNone/>
            </a:pPr>
            <a:r>
              <a:rPr lang="en-US" dirty="0" smtClean="0"/>
              <a:t>form of work</a:t>
            </a:r>
          </a:p>
          <a:p>
            <a:pPr lvl="1">
              <a:buNone/>
            </a:pPr>
            <a:r>
              <a:rPr lang="en-US" dirty="0" smtClean="0"/>
              <a:t>date of work</a:t>
            </a:r>
          </a:p>
          <a:p>
            <a:pPr lvl="1">
              <a:buNone/>
            </a:pPr>
            <a:r>
              <a:rPr lang="en-US" dirty="0" smtClean="0"/>
              <a:t>place of origin of work</a:t>
            </a:r>
          </a:p>
          <a:p>
            <a:pPr lvl="1">
              <a:buNone/>
            </a:pPr>
            <a:r>
              <a:rPr lang="en-US" dirty="0" smtClean="0"/>
              <a:t>other distinguishing characteristic of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382000" cy="6553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245 00  Constitutional law / $c edited by Joel Wm. Friedman.</a:t>
            </a:r>
          </a:p>
          <a:p>
            <a:pPr>
              <a:buNone/>
            </a:pPr>
            <a:r>
              <a:rPr lang="en-US" sz="2400" dirty="0" smtClean="0"/>
              <a:t>264 _1  Austin, Texas : $b </a:t>
            </a:r>
            <a:r>
              <a:rPr lang="en-US" sz="2400" dirty="0" err="1" smtClean="0"/>
              <a:t>Wolters</a:t>
            </a:r>
            <a:r>
              <a:rPr lang="en-US" sz="2400" dirty="0" smtClean="0"/>
              <a:t> </a:t>
            </a:r>
            <a:r>
              <a:rPr lang="en-US" sz="2400" dirty="0" err="1" smtClean="0"/>
              <a:t>Kluwer</a:t>
            </a:r>
            <a:r>
              <a:rPr lang="en-US" sz="2400" dirty="0" smtClean="0"/>
              <a:t> Law &amp; Business ; $a New York : Aspen</a:t>
            </a:r>
          </a:p>
          <a:p>
            <a:pPr>
              <a:buNone/>
            </a:pPr>
            <a:r>
              <a:rPr lang="en-US" sz="2400" dirty="0" smtClean="0"/>
              <a:t>              Publishers, $c [2007]</a:t>
            </a:r>
          </a:p>
          <a:p>
            <a:pPr>
              <a:buNone/>
            </a:pPr>
            <a:r>
              <a:rPr lang="en-US" sz="2400" dirty="0" smtClean="0"/>
              <a:t>490 1_  Friedman’s practice series</a:t>
            </a:r>
          </a:p>
          <a:p>
            <a:pPr>
              <a:buNone/>
            </a:pPr>
            <a:r>
              <a:rPr lang="en-US" sz="2400" dirty="0" smtClean="0"/>
              <a:t>650 _0  Constitutional law $z United States $v Examinations, questions, etc.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245 00  Constitutional law / $c edited by Ian Loveland.</a:t>
            </a:r>
          </a:p>
          <a:p>
            <a:pPr>
              <a:buNone/>
            </a:pPr>
            <a:r>
              <a:rPr lang="en-US" sz="2400" dirty="0" smtClean="0"/>
              <a:t>264 _1  </a:t>
            </a:r>
            <a:r>
              <a:rPr lang="en-US" sz="2400" dirty="0" err="1" smtClean="0"/>
              <a:t>Aldershot</a:t>
            </a:r>
            <a:r>
              <a:rPr lang="en-US" sz="2400" dirty="0" smtClean="0"/>
              <a:t>, Hants, England ; $a Brookfield, Vermont : $b </a:t>
            </a:r>
            <a:r>
              <a:rPr lang="en-US" sz="2400" dirty="0" err="1" smtClean="0"/>
              <a:t>Ashgate</a:t>
            </a:r>
            <a:r>
              <a:rPr lang="en-US" sz="2400" dirty="0" smtClean="0"/>
              <a:t>/</a:t>
            </a:r>
          </a:p>
          <a:p>
            <a:pPr>
              <a:buNone/>
            </a:pPr>
            <a:r>
              <a:rPr lang="en-US" sz="2400" dirty="0" smtClean="0"/>
              <a:t>              Dartmouth, $c [2000]</a:t>
            </a:r>
          </a:p>
          <a:p>
            <a:pPr>
              <a:buNone/>
            </a:pPr>
            <a:r>
              <a:rPr lang="en-US" sz="2400" dirty="0" smtClean="0"/>
              <a:t>490 1_  The international library of essays in law and legal theory. Second series</a:t>
            </a:r>
          </a:p>
          <a:p>
            <a:pPr>
              <a:buNone/>
            </a:pPr>
            <a:r>
              <a:rPr lang="en-US" sz="2400" dirty="0" smtClean="0"/>
              <a:t>650 _0  Constitutional law.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245 00  Constitutional law / $c edited by Mark V. </a:t>
            </a:r>
            <a:r>
              <a:rPr lang="en-US" sz="2400" dirty="0" err="1" smtClean="0"/>
              <a:t>Tushnet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264 _1  New York, NY : $b New York University Press, $c 1992.</a:t>
            </a:r>
          </a:p>
          <a:p>
            <a:pPr>
              <a:buNone/>
            </a:pPr>
            <a:r>
              <a:rPr lang="en-US" sz="2400" dirty="0" smtClean="0"/>
              <a:t>490 1_  The international library of essays in law and legal theory. Areas ; $v 9</a:t>
            </a:r>
          </a:p>
          <a:p>
            <a:pPr>
              <a:buNone/>
            </a:pPr>
            <a:r>
              <a:rPr lang="en-US" sz="2400" dirty="0" smtClean="0"/>
              <a:t>500        "New York University Press reference collection."</a:t>
            </a:r>
          </a:p>
          <a:p>
            <a:pPr>
              <a:buNone/>
            </a:pPr>
            <a:r>
              <a:rPr lang="en-US" sz="2400" dirty="0" smtClean="0"/>
              <a:t>650 _0  Constitutional law $z United States.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130 0_  Constitutional law (  )</a:t>
            </a:r>
          </a:p>
          <a:p>
            <a:pPr>
              <a:buNone/>
            </a:pPr>
            <a:r>
              <a:rPr lang="en-US" sz="2400" dirty="0" smtClean="0"/>
              <a:t>245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0  Constitutional law / $c edited by Joel Wm. Friedman.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7030A0"/>
                </a:solidFill>
              </a:rPr>
              <a:t>	Possibilities: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(Examinations)    (2007)    (Austin, Tex.)    (Friedman)   (Friedman’s practice series)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130 0_  Constitutional law (  )</a:t>
            </a:r>
          </a:p>
          <a:p>
            <a:pPr>
              <a:buNone/>
            </a:pPr>
            <a:r>
              <a:rPr lang="en-US" sz="2400" dirty="0" smtClean="0"/>
              <a:t>245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0  Constitutional law / $c edited by Ian Loveland.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rgbClr val="7030A0"/>
                </a:solidFill>
              </a:rPr>
              <a:t>Possibilities: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(Essays : 2000)    (Essays : Loveland)    (2000)   (</a:t>
            </a:r>
            <a:r>
              <a:rPr lang="en-US" sz="2400" dirty="0" err="1" smtClean="0">
                <a:solidFill>
                  <a:srgbClr val="FF0000"/>
                </a:solidFill>
              </a:rPr>
              <a:t>Aldershot</a:t>
            </a:r>
            <a:r>
              <a:rPr lang="en-US" sz="2400" dirty="0" smtClean="0">
                <a:solidFill>
                  <a:srgbClr val="FF0000"/>
                </a:solidFill>
              </a:rPr>
              <a:t>, England)    (Loveland)   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130 0_  Constitutional law (  )</a:t>
            </a:r>
          </a:p>
          <a:p>
            <a:pPr>
              <a:buNone/>
            </a:pPr>
            <a:r>
              <a:rPr lang="en-US" sz="2400" dirty="0" smtClean="0"/>
              <a:t>245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0  Constitutional law / $c edited by Mark V. </a:t>
            </a:r>
            <a:r>
              <a:rPr lang="en-US" sz="2400" dirty="0" err="1" smtClean="0"/>
              <a:t>Tushnet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rgbClr val="7030A0"/>
                </a:solidFill>
              </a:rPr>
              <a:t>Possibilities: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(Essays : 1992)    (Essays : </a:t>
            </a:r>
            <a:r>
              <a:rPr lang="en-US" sz="2400" dirty="0" err="1" smtClean="0">
                <a:solidFill>
                  <a:srgbClr val="FF0000"/>
                </a:solidFill>
              </a:rPr>
              <a:t>Tushnet</a:t>
            </a:r>
            <a:r>
              <a:rPr lang="en-US" sz="2400" dirty="0" smtClean="0">
                <a:solidFill>
                  <a:srgbClr val="FF0000"/>
                </a:solidFill>
              </a:rPr>
              <a:t>)    (1992)    (New York, N.Y.)    (</a:t>
            </a:r>
            <a:r>
              <a:rPr lang="en-US" sz="2400" dirty="0" err="1" smtClean="0">
                <a:solidFill>
                  <a:srgbClr val="FF0000"/>
                </a:solidFill>
              </a:rPr>
              <a:t>Tushnet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2438400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AACR2: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245 00  The Bar Association of San Francisco : </a:t>
            </a:r>
            <a:r>
              <a:rPr lang="en-US" sz="2600" dirty="0" err="1" smtClean="0"/>
              <a:t>ǂb</a:t>
            </a:r>
            <a:r>
              <a:rPr lang="en-US" sz="2600" dirty="0" smtClean="0"/>
              <a:t> an</a:t>
            </a:r>
            <a:br>
              <a:rPr lang="en-US" sz="2600" dirty="0" smtClean="0"/>
            </a:br>
            <a:r>
              <a:rPr lang="en-US" sz="2600" dirty="0" smtClean="0"/>
              <a:t>               illustrated history from 1872 to 1924 / $c editor, J.O.</a:t>
            </a:r>
            <a:br>
              <a:rPr lang="en-US" sz="2600" dirty="0" smtClean="0"/>
            </a:br>
            <a:r>
              <a:rPr lang="en-US" sz="2600" dirty="0" smtClean="0"/>
              <a:t>              Denny.</a:t>
            </a:r>
            <a:br>
              <a:rPr lang="en-US" sz="2600" dirty="0" smtClean="0"/>
            </a:br>
            <a:r>
              <a:rPr lang="en-US" sz="2600" dirty="0" smtClean="0"/>
              <a:t>260        San Francisco : </a:t>
            </a:r>
            <a:r>
              <a:rPr lang="en-US" sz="2600" dirty="0" err="1" smtClean="0"/>
              <a:t>ǂb</a:t>
            </a:r>
            <a:r>
              <a:rPr lang="en-US" sz="2600" dirty="0" smtClean="0"/>
              <a:t> A. Wheeler, </a:t>
            </a:r>
            <a:r>
              <a:rPr lang="en-US" sz="2600" dirty="0" err="1" smtClean="0"/>
              <a:t>ǂc</a:t>
            </a:r>
            <a:r>
              <a:rPr lang="en-US" sz="2600" dirty="0" smtClean="0"/>
              <a:t> 1923.</a:t>
            </a: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29000"/>
            <a:ext cx="84582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RDA: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130 0_  Bar Association of San Francisco (History)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245 10  The Bar Association of San Francisco 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ǂb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latin typeface="+mj-lt"/>
                <a:ea typeface="+mj-ea"/>
                <a:cs typeface="+mj-cs"/>
              </a:rPr>
              <a:t> 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illustrated history from 1872 to 1924 /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ǂc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editor, J.O.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latin typeface="+mj-lt"/>
                <a:ea typeface="+mj-ea"/>
                <a:cs typeface="+mj-cs"/>
              </a:rPr>
              <a:t>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Denny.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19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or perhaps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(1923)     (Denny)    (San Francisco, Calif.)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(Illustrated history)    (Arthur Wheeler)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Additions to Access Points for Laws, Etc. (6.29.1.32)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access points for laws, etc. are same or similar, add year of promulgation</a:t>
            </a:r>
          </a:p>
          <a:p>
            <a:pPr>
              <a:buNone/>
            </a:pPr>
            <a:r>
              <a:rPr lang="en-US" b="1" i="1" dirty="0" smtClean="0"/>
              <a:t>		</a:t>
            </a:r>
            <a:r>
              <a:rPr lang="en-US" sz="3000" dirty="0" smtClean="0"/>
              <a:t>110 1_ Nigeria. $t Evidence Act </a:t>
            </a:r>
            <a:r>
              <a:rPr lang="en-US" sz="3000" dirty="0" smtClean="0">
                <a:solidFill>
                  <a:srgbClr val="FF0000"/>
                </a:solidFill>
              </a:rPr>
              <a:t>(1945)</a:t>
            </a:r>
          </a:p>
          <a:p>
            <a:pPr>
              <a:spcAft>
                <a:spcPts val="1200"/>
              </a:spcAft>
              <a:buNone/>
            </a:pPr>
            <a:r>
              <a:rPr lang="en-US" sz="3000" dirty="0" smtClean="0"/>
              <a:t>		110 1_ Nigeria. $t Evidence Act </a:t>
            </a:r>
            <a:r>
              <a:rPr lang="en-US" sz="3000" dirty="0" smtClean="0">
                <a:solidFill>
                  <a:srgbClr val="FF0000"/>
                </a:solidFill>
              </a:rPr>
              <a:t>(1990)</a:t>
            </a:r>
          </a:p>
          <a:p>
            <a:pPr>
              <a:buNone/>
            </a:pPr>
            <a:r>
              <a:rPr lang="en-US" sz="3000" dirty="0" smtClean="0"/>
              <a:t>		110 1_ Virginia. $t Constitution </a:t>
            </a:r>
            <a:r>
              <a:rPr lang="en-US" sz="3000" dirty="0" smtClean="0">
                <a:solidFill>
                  <a:srgbClr val="7030A0"/>
                </a:solidFill>
              </a:rPr>
              <a:t>(1776)</a:t>
            </a:r>
          </a:p>
          <a:p>
            <a:pPr>
              <a:buNone/>
            </a:pPr>
            <a:r>
              <a:rPr lang="en-US" sz="3000" dirty="0" smtClean="0"/>
              <a:t>		110 1_ Virginia. $t Constitution </a:t>
            </a:r>
            <a:r>
              <a:rPr lang="en-US" sz="3000" dirty="0" smtClean="0">
                <a:solidFill>
                  <a:srgbClr val="7030A0"/>
                </a:solidFill>
              </a:rPr>
              <a:t>(1830)</a:t>
            </a:r>
          </a:p>
          <a:p>
            <a:pPr>
              <a:buNone/>
            </a:pPr>
            <a:r>
              <a:rPr lang="en-US" sz="3000" dirty="0" smtClean="0"/>
              <a:t>		110 1_ Virginia. $t Constitution </a:t>
            </a:r>
            <a:r>
              <a:rPr lang="en-US" sz="3000" dirty="0" smtClean="0">
                <a:solidFill>
                  <a:srgbClr val="7030A0"/>
                </a:solidFill>
              </a:rPr>
              <a:t>(1851)</a:t>
            </a:r>
          </a:p>
          <a:p>
            <a:pPr>
              <a:buNone/>
            </a:pPr>
            <a:r>
              <a:rPr lang="en-US" sz="3000" dirty="0" smtClean="0"/>
              <a:t>		110 1_ Virginia. $t Constitution </a:t>
            </a:r>
            <a:r>
              <a:rPr lang="en-US" sz="3000" dirty="0" smtClean="0">
                <a:solidFill>
                  <a:srgbClr val="7030A0"/>
                </a:solidFill>
              </a:rPr>
              <a:t>(1869)</a:t>
            </a:r>
          </a:p>
          <a:p>
            <a:pPr>
              <a:buNone/>
            </a:pPr>
            <a:r>
              <a:rPr lang="en-US" sz="3000" dirty="0" smtClean="0"/>
              <a:t>		110 1_ Virginia. $t Constitution </a:t>
            </a:r>
            <a:r>
              <a:rPr lang="en-US" sz="3000" dirty="0" smtClean="0">
                <a:solidFill>
                  <a:srgbClr val="7030A0"/>
                </a:solidFill>
              </a:rPr>
              <a:t>(1902)</a:t>
            </a:r>
          </a:p>
          <a:p>
            <a:pPr>
              <a:buNone/>
            </a:pPr>
            <a:r>
              <a:rPr lang="en-US" sz="3000" dirty="0" smtClean="0"/>
              <a:t>		110 1_ Virginia. $t Constitution </a:t>
            </a:r>
            <a:r>
              <a:rPr lang="en-US" sz="3000" dirty="0" smtClean="0">
                <a:solidFill>
                  <a:srgbClr val="7030A0"/>
                </a:solidFill>
              </a:rPr>
              <a:t>(1971)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Additions to Access Points for Laws, Etc. (6.29.1.32)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LC-PCC PS for 6.29.1.32</a:t>
            </a:r>
            <a:r>
              <a:rPr lang="en-US" sz="3000" dirty="0" smtClean="0"/>
              <a:t> has additional instructions for on what to add to </a:t>
            </a:r>
            <a:r>
              <a:rPr lang="en-US" sz="3000" i="1" dirty="0" smtClean="0"/>
              <a:t>Laws, etc.</a:t>
            </a:r>
            <a:r>
              <a:rPr lang="en-US" sz="3000" dirty="0" smtClean="0"/>
              <a:t> for</a:t>
            </a:r>
          </a:p>
          <a:p>
            <a:pPr lvl="1"/>
            <a:r>
              <a:rPr lang="en-US" dirty="0" smtClean="0"/>
              <a:t>Compilations of Laws Other Than Those of U.S. States</a:t>
            </a:r>
          </a:p>
          <a:p>
            <a:pPr lvl="1"/>
            <a:r>
              <a:rPr lang="en-US" dirty="0" smtClean="0"/>
              <a:t>Session Laws of the U.S. States</a:t>
            </a:r>
          </a:p>
          <a:p>
            <a:pPr lvl="1"/>
            <a:r>
              <a:rPr lang="en-US" dirty="0" smtClean="0"/>
              <a:t>Codes of the U.S.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(6.27.3, 6.29.2)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to the authorized access point representing the work one or more of the following</a:t>
            </a:r>
          </a:p>
          <a:p>
            <a:pPr lvl="1"/>
            <a:r>
              <a:rPr lang="en-US" dirty="0" smtClean="0"/>
              <a:t>content type</a:t>
            </a:r>
          </a:p>
          <a:p>
            <a:pPr lvl="1"/>
            <a:r>
              <a:rPr lang="en-US" dirty="0" smtClean="0"/>
              <a:t>date of the expression</a:t>
            </a:r>
          </a:p>
          <a:p>
            <a:pPr lvl="1"/>
            <a:r>
              <a:rPr lang="en-US" dirty="0" smtClean="0"/>
              <a:t>language of the expression</a:t>
            </a:r>
          </a:p>
          <a:p>
            <a:pPr lvl="1"/>
            <a:r>
              <a:rPr lang="en-US" dirty="0" smtClean="0"/>
              <a:t>another distinguishing characteristic of the expression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Preferred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Created after 1500? (6.2.2.4, 6.19.2.2)</a:t>
            </a:r>
          </a:p>
          <a:p>
            <a:pPr lvl="1"/>
            <a:r>
              <a:rPr lang="en-US" dirty="0" smtClean="0"/>
              <a:t>Choose title in the original language by which the work has become known either through use in resources embodying the work or in reference sources</a:t>
            </a:r>
          </a:p>
          <a:p>
            <a:r>
              <a:rPr lang="en-US" dirty="0" smtClean="0"/>
              <a:t>Created before 1501? (6.2.2.5, 6.19.2.2)</a:t>
            </a:r>
          </a:p>
          <a:p>
            <a:pPr lvl="1"/>
            <a:r>
              <a:rPr lang="en-US" dirty="0" smtClean="0"/>
              <a:t>Choose title or form of title in the original language by which the work is identified in modern reference sources</a:t>
            </a:r>
          </a:p>
          <a:p>
            <a:pPr lvl="1"/>
            <a:r>
              <a:rPr lang="en-US" dirty="0" smtClean="0"/>
              <a:t>Exceptions for Classical and Byzantine Greek works and Anonymous works written neither in Greek nor in a preferred script of the agency</a:t>
            </a:r>
          </a:p>
          <a:p>
            <a:r>
              <a:rPr lang="en-US" dirty="0" smtClean="0"/>
              <a:t>Manuscripts (6.2.2.7)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110 1_ Latvia.</a:t>
            </a:r>
          </a:p>
          <a:p>
            <a:pPr>
              <a:buNone/>
            </a:pPr>
            <a:r>
              <a:rPr lang="en-US" dirty="0" smtClean="0"/>
              <a:t>245 10 </a:t>
            </a:r>
            <a:r>
              <a:rPr lang="en-US" dirty="0" err="1" smtClean="0"/>
              <a:t>Latvijas</a:t>
            </a:r>
            <a:r>
              <a:rPr lang="en-US" dirty="0" smtClean="0"/>
              <a:t> </a:t>
            </a:r>
            <a:r>
              <a:rPr lang="en-US" dirty="0" err="1" smtClean="0"/>
              <a:t>Republikas</a:t>
            </a:r>
            <a:r>
              <a:rPr lang="en-US" dirty="0" smtClean="0"/>
              <a:t> </a:t>
            </a:r>
            <a:r>
              <a:rPr lang="en-US" dirty="0" err="1" smtClean="0"/>
              <a:t>satversme</a:t>
            </a:r>
            <a:r>
              <a:rPr lang="en-US" dirty="0" smtClean="0"/>
              <a:t> = $b</a:t>
            </a:r>
          </a:p>
          <a:p>
            <a:pPr>
              <a:buNone/>
            </a:pPr>
            <a:r>
              <a:rPr lang="en-US" dirty="0" smtClean="0"/>
              <a:t>             Constitution of the Republic of Latvia = 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Konstitu︠t︡si︠i︡a</a:t>
            </a:r>
            <a:r>
              <a:rPr lang="en-US" dirty="0" smtClean="0"/>
              <a:t> </a:t>
            </a:r>
            <a:r>
              <a:rPr lang="en-US" dirty="0" err="1" smtClean="0"/>
              <a:t>Latviĭskoĭ</a:t>
            </a:r>
            <a:r>
              <a:rPr lang="en-US" dirty="0" smtClean="0"/>
              <a:t> </a:t>
            </a:r>
            <a:r>
              <a:rPr lang="en-US" dirty="0" err="1" smtClean="0"/>
              <a:t>respubliki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710 12 $</a:t>
            </a:r>
            <a:r>
              <a:rPr lang="en-US" dirty="0" err="1" smtClean="0"/>
              <a:t>i</a:t>
            </a:r>
            <a:r>
              <a:rPr lang="en-US" dirty="0" smtClean="0"/>
              <a:t> Contains (work): $a Latvia. $t </a:t>
            </a:r>
            <a:r>
              <a:rPr lang="en-US" dirty="0" err="1" smtClean="0"/>
              <a:t>Satversme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710 12 $</a:t>
            </a:r>
            <a:r>
              <a:rPr lang="en-US" dirty="0" err="1" smtClean="0"/>
              <a:t>i</a:t>
            </a:r>
            <a:r>
              <a:rPr lang="en-US" dirty="0" smtClean="0"/>
              <a:t> Contains (expression): $a Latvia. $t </a:t>
            </a:r>
          </a:p>
          <a:p>
            <a:pPr>
              <a:buNone/>
            </a:pPr>
            <a:r>
              <a:rPr lang="en-US" dirty="0" smtClean="0"/>
              <a:t>		   </a:t>
            </a:r>
            <a:r>
              <a:rPr lang="en-US" dirty="0" err="1" smtClean="0"/>
              <a:t>Satversme</a:t>
            </a:r>
            <a:r>
              <a:rPr lang="en-US" dirty="0" smtClean="0"/>
              <a:t>. $l English.</a:t>
            </a:r>
          </a:p>
          <a:p>
            <a:pPr>
              <a:buNone/>
            </a:pPr>
            <a:r>
              <a:rPr lang="en-US" dirty="0" smtClean="0"/>
              <a:t>710 12 $</a:t>
            </a:r>
            <a:r>
              <a:rPr lang="en-US" dirty="0" err="1" smtClean="0"/>
              <a:t>i</a:t>
            </a:r>
            <a:r>
              <a:rPr lang="en-US" dirty="0" smtClean="0"/>
              <a:t> Contains (expression): $a Latvia. $t </a:t>
            </a:r>
          </a:p>
          <a:p>
            <a:pPr>
              <a:buNone/>
            </a:pPr>
            <a:r>
              <a:rPr lang="en-US" smtClean="0"/>
              <a:t>             Satversme</a:t>
            </a:r>
            <a:r>
              <a:rPr lang="en-US" dirty="0" smtClean="0"/>
              <a:t>. $l Russian.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70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9109"/>
            <a:ext cx="9144000" cy="5979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953000"/>
            <a:ext cx="6400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70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6121"/>
            <a:ext cx="9144000" cy="5405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" y="3794760"/>
            <a:ext cx="4953000" cy="50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50" dirty="0" smtClean="0"/>
              <a:t>Other Noteworthy Access Point Changes</a:t>
            </a:r>
            <a:endParaRPr lang="en-US" sz="3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Personal Names</a:t>
            </a:r>
          </a:p>
          <a:p>
            <a:pPr lvl="1"/>
            <a:r>
              <a:rPr lang="en-US" dirty="0" smtClean="0"/>
              <a:t>Profession/Occupation</a:t>
            </a:r>
          </a:p>
          <a:p>
            <a:pPr lvl="1"/>
            <a:r>
              <a:rPr lang="en-US" dirty="0" smtClean="0"/>
              <a:t>Terms indicative of rank, </a:t>
            </a:r>
            <a:r>
              <a:rPr lang="en-US" dirty="0" err="1" smtClean="0"/>
              <a:t>honour</a:t>
            </a:r>
            <a:r>
              <a:rPr lang="en-US" dirty="0" smtClean="0"/>
              <a:t> or office, if the terms appear with the name (new 9.4.1.9, 9.19.1.6)</a:t>
            </a:r>
          </a:p>
          <a:p>
            <a:pPr lvl="2">
              <a:buNone/>
            </a:pPr>
            <a:r>
              <a:rPr lang="en-US" dirty="0" smtClean="0"/>
              <a:t> 	Wood, John, </a:t>
            </a:r>
            <a:r>
              <a:rPr lang="en-US" dirty="0" smtClean="0">
                <a:solidFill>
                  <a:srgbClr val="0C4EE2"/>
                </a:solidFill>
              </a:rPr>
              <a:t>$c Captain</a:t>
            </a:r>
            <a:r>
              <a:rPr lang="en-US" dirty="0" smtClean="0"/>
              <a:t>		 </a:t>
            </a:r>
          </a:p>
          <a:p>
            <a:pPr lvl="2">
              <a:buNone/>
            </a:pPr>
            <a:r>
              <a:rPr lang="en-US" dirty="0" smtClean="0"/>
              <a:t>	Appleby, Robert, </a:t>
            </a:r>
            <a:r>
              <a:rPr lang="en-US" dirty="0" smtClean="0">
                <a:solidFill>
                  <a:srgbClr val="0C4EE2"/>
                </a:solidFill>
              </a:rPr>
              <a:t>$c Sir</a:t>
            </a:r>
          </a:p>
          <a:p>
            <a:pPr lvl="2">
              <a:buNone/>
            </a:pPr>
            <a:r>
              <a:rPr lang="en-US" dirty="0" smtClean="0"/>
              <a:t>	Brown, Timothy, </a:t>
            </a:r>
            <a:r>
              <a:rPr lang="en-US" dirty="0" smtClean="0">
                <a:solidFill>
                  <a:srgbClr val="0C4EE2"/>
                </a:solidFill>
              </a:rPr>
              <a:t>$c Reverend</a:t>
            </a:r>
          </a:p>
          <a:p>
            <a:pPr lvl="1"/>
            <a:r>
              <a:rPr lang="en-US" dirty="0" smtClean="0"/>
              <a:t>Other designation (new 9.6.1.9, 9.19.1.7)</a:t>
            </a:r>
          </a:p>
          <a:p>
            <a:pPr lvl="2">
              <a:buNone/>
            </a:pPr>
            <a:r>
              <a:rPr lang="en-US" dirty="0" smtClean="0"/>
              <a:t> 	Nichols, Chris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$c (Of the North Oxford Association)</a:t>
            </a:r>
          </a:p>
          <a:p>
            <a:pPr lvl="2">
              <a:buNone/>
            </a:pPr>
            <a:r>
              <a:rPr lang="en-US" dirty="0" smtClean="0"/>
              <a:t>	Lang, John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$c (Brother of Andrew Lang)</a:t>
            </a:r>
          </a:p>
          <a:p>
            <a:pPr lvl="2">
              <a:buNone/>
            </a:pPr>
            <a:r>
              <a:rPr lang="en-US" dirty="0" smtClean="0"/>
              <a:t> 	Budd, Henry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$c (Cree Indian)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err="1" smtClean="0"/>
              <a:t>Yaśodharā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$c (Wife of Gautama Buddha)</a:t>
            </a:r>
          </a:p>
          <a:p>
            <a:pPr lvl="2">
              <a:buNone/>
            </a:pPr>
            <a:r>
              <a:rPr lang="en-US" dirty="0" smtClean="0"/>
              <a:t>	Independent Burgess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$c (Of Nottingham)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50" dirty="0" smtClean="0"/>
              <a:t>Other Noteworthy Access Point Changes</a:t>
            </a:r>
            <a:endParaRPr lang="en-US" sz="3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Conferences, Congresses, Fairs, Festivals, etc.</a:t>
            </a:r>
          </a:p>
          <a:p>
            <a:pPr lvl="1"/>
            <a:r>
              <a:rPr lang="en-US" dirty="0" smtClean="0"/>
              <a:t>Frequency included in preferred name of conferences, congresses, etc.</a:t>
            </a:r>
          </a:p>
          <a:p>
            <a:pPr lvl="2">
              <a:buNone/>
            </a:pPr>
            <a:r>
              <a:rPr lang="en-US" dirty="0" smtClean="0"/>
              <a:t>110 2_ Association of American Law Schools. $b </a:t>
            </a:r>
            <a:r>
              <a:rPr lang="en-US" dirty="0" smtClean="0">
                <a:solidFill>
                  <a:srgbClr val="FF0000"/>
                </a:solidFill>
              </a:rPr>
              <a:t>Annual </a:t>
            </a:r>
            <a:r>
              <a:rPr lang="en-US" dirty="0" smtClean="0"/>
              <a:t>Meeting</a:t>
            </a:r>
          </a:p>
          <a:p>
            <a:pPr lvl="1"/>
            <a:r>
              <a:rPr lang="en-US" dirty="0" smtClean="0"/>
              <a:t>Year of convocation omitted from preferred name of exhibitions, fairs, festivals, etc. and added in qualifier in authorized access points them (11.13.1.8)</a:t>
            </a:r>
          </a:p>
          <a:p>
            <a:pPr lvl="2">
              <a:buNone/>
            </a:pPr>
            <a:r>
              <a:rPr lang="en-US" dirty="0" smtClean="0"/>
              <a:t> 111 2_ </a:t>
            </a:r>
            <a:r>
              <a:rPr lang="pl-PL" dirty="0" smtClean="0"/>
              <a:t>ADBIS '99 </a:t>
            </a:r>
            <a:r>
              <a:rPr lang="en-US" dirty="0" smtClean="0"/>
              <a:t>$</a:t>
            </a:r>
            <a:r>
              <a:rPr lang="pl-PL" dirty="0" smtClean="0"/>
              <a:t>d (1999 : </a:t>
            </a:r>
            <a:r>
              <a:rPr lang="en-US" dirty="0" smtClean="0"/>
              <a:t>$</a:t>
            </a:r>
            <a:r>
              <a:rPr lang="pl-PL" dirty="0" smtClean="0"/>
              <a:t>c Maribor, Slovenia)</a:t>
            </a:r>
            <a:r>
              <a:rPr lang="en-US" dirty="0" smtClean="0"/>
              <a:t>   </a:t>
            </a:r>
            <a:r>
              <a:rPr lang="en-US" i="1" dirty="0" smtClean="0"/>
              <a:t>becomes</a:t>
            </a:r>
          </a:p>
          <a:p>
            <a:pPr lvl="2">
              <a:buNone/>
            </a:pPr>
            <a:r>
              <a:rPr lang="en-US" dirty="0" smtClean="0"/>
              <a:t> 111 2_ ADBIS (Conference) $n (3rd : $d 1999 : $c Maribor,  	Slovenia)</a:t>
            </a:r>
          </a:p>
          <a:p>
            <a:pPr lvl="1"/>
            <a:r>
              <a:rPr lang="en-US" dirty="0" smtClean="0"/>
              <a:t>Location added in qualifier in authorized access points even if it is also in the preferred name (11.13.1.8)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smtClean="0"/>
              <a:t>Named Conferences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4267200" cy="182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100" dirty="0" smtClean="0"/>
              <a:t>LCRI 21.1B1:  the phrase must include a word that connotes a meeting: "symposium," "conference," "workshop," "colloquium," etc.</a:t>
            </a:r>
          </a:p>
        </p:txBody>
      </p:sp>
      <p:sp>
        <p:nvSpPr>
          <p:cNvPr id="34822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838200"/>
            <a:ext cx="41148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100" dirty="0" smtClean="0"/>
              <a:t>11.7.1.4  If the preferred name for the body does not convey the idea of a corporate body, record a suitable designation in the language preferred by the agency creating the data.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381000" y="3048000"/>
            <a:ext cx="845820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300" dirty="0">
                <a:latin typeface="Calibri" pitchFamily="34" charset="0"/>
              </a:rPr>
              <a:t>Authorized access points in RDA that are not valid headings in AACR2:</a:t>
            </a:r>
          </a:p>
          <a:p>
            <a:pPr>
              <a:spcAft>
                <a:spcPts val="1800"/>
              </a:spcAft>
            </a:pPr>
            <a:r>
              <a:rPr lang="en-US" sz="2300" dirty="0" smtClean="0">
                <a:latin typeface="Calibri" pitchFamily="34" charset="0"/>
              </a:rPr>
              <a:t>111 2_ Nature of Law: Contemporary Perspectives </a:t>
            </a:r>
            <a:r>
              <a:rPr lang="en-US" sz="2300" dirty="0" smtClean="0">
                <a:solidFill>
                  <a:srgbClr val="FF0000"/>
                </a:solidFill>
                <a:latin typeface="Calibri" pitchFamily="34" charset="0"/>
              </a:rPr>
              <a:t>(Conference) </a:t>
            </a:r>
            <a:r>
              <a:rPr lang="en-US" sz="2300" dirty="0" smtClean="0">
                <a:latin typeface="Calibri" pitchFamily="34" charset="0"/>
              </a:rPr>
              <a:t>$d 	(2011 : $c McMaster University)</a:t>
            </a:r>
          </a:p>
          <a:p>
            <a:pPr>
              <a:spcAft>
                <a:spcPts val="1800"/>
              </a:spcAft>
            </a:pPr>
            <a:r>
              <a:rPr lang="en-US" sz="2300" dirty="0" smtClean="0">
                <a:latin typeface="Calibri" pitchFamily="34" charset="0"/>
              </a:rPr>
              <a:t>111 2_ Poverty and the International Economic Law System: Duties to	the World's Poor </a:t>
            </a:r>
            <a:r>
              <a:rPr lang="en-US" sz="2300" dirty="0" smtClean="0">
                <a:solidFill>
                  <a:srgbClr val="FF0000"/>
                </a:solidFill>
                <a:latin typeface="Calibri" pitchFamily="34" charset="0"/>
              </a:rPr>
              <a:t>(Conference) </a:t>
            </a:r>
            <a:r>
              <a:rPr lang="en-US" sz="2300" dirty="0" smtClean="0">
                <a:latin typeface="Calibri" pitchFamily="34" charset="0"/>
              </a:rPr>
              <a:t>$d (2011 : $c University of 	Basel)</a:t>
            </a:r>
          </a:p>
          <a:p>
            <a:pPr>
              <a:spcAft>
                <a:spcPts val="1800"/>
              </a:spcAft>
            </a:pPr>
            <a:r>
              <a:rPr lang="en-US" sz="2300" dirty="0" smtClean="0">
                <a:latin typeface="Calibri" pitchFamily="34" charset="0"/>
              </a:rPr>
              <a:t>111 2_ Weather Radar and Hydrology </a:t>
            </a:r>
            <a:r>
              <a:rPr lang="en-US" sz="2300" dirty="0" smtClean="0">
                <a:solidFill>
                  <a:srgbClr val="FF0000"/>
                </a:solidFill>
                <a:latin typeface="Calibri" pitchFamily="34" charset="0"/>
              </a:rPr>
              <a:t>(Symposium) </a:t>
            </a:r>
            <a:r>
              <a:rPr lang="en-US" sz="2300" dirty="0" smtClean="0">
                <a:latin typeface="Calibri" pitchFamily="34" charset="0"/>
              </a:rPr>
              <a:t>$d (2011 : $c 	Exeter, England)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8D886-887C-496B-92DF-80B3B805C0C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lv.zcache.com/stripes_legal_scales_thank_you_card_navy_blue-p137832889934288565envcr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chiff\Desktop\RDA Presentations\AALL 2013\image(19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272" y="89916"/>
            <a:ext cx="4029456" cy="667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70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1428" y="0"/>
            <a:ext cx="58611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(9)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5553" y="0"/>
            <a:ext cx="46128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Preferred Title -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Modern laws, etc. (6.19.2.5)</a:t>
            </a:r>
          </a:p>
          <a:p>
            <a:pPr lvl="1"/>
            <a:r>
              <a:rPr lang="en-US" dirty="0" smtClean="0"/>
              <a:t>Compilations: use </a:t>
            </a:r>
            <a:r>
              <a:rPr lang="en-US" b="1" dirty="0" smtClean="0"/>
              <a:t>Laws, etc. </a:t>
            </a:r>
            <a:r>
              <a:rPr lang="en-US" dirty="0" smtClean="0"/>
              <a:t>for</a:t>
            </a:r>
            <a:r>
              <a:rPr lang="en-US" b="1" dirty="0" smtClean="0"/>
              <a:t> </a:t>
            </a:r>
            <a:r>
              <a:rPr lang="en-US" dirty="0" smtClean="0"/>
              <a:t>complete or partial compilation of legislative enactments of a jurisdiction but not for a compilation of laws on a particular subject</a:t>
            </a:r>
          </a:p>
          <a:p>
            <a:pPr lvl="2"/>
            <a:r>
              <a:rPr lang="en-US" dirty="0" smtClean="0"/>
              <a:t>If compilation of laws on a particular subject has a citation title, record that as the preferred title. Otherwise apply 6.2.2.3-6.2.2.8</a:t>
            </a:r>
          </a:p>
          <a:p>
            <a:pPr lvl="2"/>
            <a:r>
              <a:rPr lang="en-US" dirty="0" smtClean="0"/>
              <a:t>LC-PCC PS for 6.19.2.5.1: Do not use </a:t>
            </a:r>
            <a:r>
              <a:rPr lang="en-US" b="1" dirty="0" smtClean="0"/>
              <a:t>Laws, etc. </a:t>
            </a:r>
            <a:r>
              <a:rPr lang="en-US" dirty="0" smtClean="0"/>
              <a:t>for a compilation limited to a type of law (e.g., civil or criminal code) </a:t>
            </a:r>
          </a:p>
          <a:p>
            <a:pPr lvl="1"/>
            <a:r>
              <a:rPr lang="en-US" dirty="0" smtClean="0"/>
              <a:t>Single laws, etc. (in order of preference):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a) the official short title or citation title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	b) an unofficial short title or citation title used in legal literature</a:t>
            </a:r>
            <a:br>
              <a:rPr lang="en-US" sz="2400" dirty="0" smtClean="0"/>
            </a:br>
            <a:r>
              <a:rPr lang="en-US" sz="2400" dirty="0" smtClean="0"/>
              <a:t> 	c) the official title of the enactment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	d) any other official designation (e.g., the number, date)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Constitutions (LC-PCC PS for 6.19.2): Generally, use the word "constitution" (or its equivalent) 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Ancient Laws, Certain Medieval Laws, Customary Laws, Etc. (6.19.2.6)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Treaties - see next session led by John Hostage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68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2160" y="0"/>
            <a:ext cx="54396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69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908" y="0"/>
            <a:ext cx="4411092" cy="6858000"/>
          </a:xfrm>
          <a:prstGeom prst="rect">
            <a:avLst/>
          </a:prstGeom>
        </p:spPr>
      </p:pic>
      <p:pic>
        <p:nvPicPr>
          <p:cNvPr id="4" name="Picture 3" descr="ScreenShot69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"/>
            <a:ext cx="3866667" cy="62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2289</Words>
  <Application>Microsoft Office PowerPoint</Application>
  <PresentationFormat>On-screen Show (4:3)</PresentationFormat>
  <Paragraphs>265</Paragraphs>
  <Slides>36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RDA Cataloging Cooperative</vt:lpstr>
      <vt:lpstr>Determining AAP for Works/Expressions</vt:lpstr>
      <vt:lpstr>Preferred Title</vt:lpstr>
      <vt:lpstr>Slide 4</vt:lpstr>
      <vt:lpstr>Slide 5</vt:lpstr>
      <vt:lpstr>Slide 6</vt:lpstr>
      <vt:lpstr>Preferred Title - Law</vt:lpstr>
      <vt:lpstr>Slide 8</vt:lpstr>
      <vt:lpstr>Slide 9</vt:lpstr>
      <vt:lpstr>Slide 10</vt:lpstr>
      <vt:lpstr>Slide 11</vt:lpstr>
      <vt:lpstr>Slide 12</vt:lpstr>
      <vt:lpstr>Slide 13</vt:lpstr>
      <vt:lpstr>Slide 14</vt:lpstr>
      <vt:lpstr>Access Points for Works and Expressions</vt:lpstr>
      <vt:lpstr>Slide 16</vt:lpstr>
      <vt:lpstr>Slide 17</vt:lpstr>
      <vt:lpstr>Slide 18</vt:lpstr>
      <vt:lpstr>Slide 19</vt:lpstr>
      <vt:lpstr>Access Points for Works and Expressions</vt:lpstr>
      <vt:lpstr>Slide 21</vt:lpstr>
      <vt:lpstr>Slide 22</vt:lpstr>
      <vt:lpstr>Additions to Work Access Points (6.27.1.9)</vt:lpstr>
      <vt:lpstr>Slide 24</vt:lpstr>
      <vt:lpstr>Slide 25</vt:lpstr>
      <vt:lpstr>AACR2:  245 00  The Bar Association of San Francisco : ǂb an                illustrated history from 1872 to 1924 / $c editor, J.O.               Denny. 260        San Francisco : ǂb A. Wheeler, ǂc 1923.</vt:lpstr>
      <vt:lpstr>Additions to Access Points for Laws, Etc. (6.29.1.32)</vt:lpstr>
      <vt:lpstr>Additions to Access Points for Laws, Etc. (6.29.1.32)</vt:lpstr>
      <vt:lpstr>Expressions (6.27.3, 6.29.2)</vt:lpstr>
      <vt:lpstr>Slide 30</vt:lpstr>
      <vt:lpstr>Slide 31</vt:lpstr>
      <vt:lpstr>Slide 32</vt:lpstr>
      <vt:lpstr>Other Noteworthy Access Point Changes</vt:lpstr>
      <vt:lpstr>Other Noteworthy Access Point Changes</vt:lpstr>
      <vt:lpstr>Named Conferences</vt:lpstr>
      <vt:lpstr>Slide 36</vt:lpstr>
    </vt:vector>
  </TitlesOfParts>
  <Company>University of Washington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Cataloging Cooperative</dc:title>
  <dc:creator>UW Library User</dc:creator>
  <cp:lastModifiedBy>UW Library User</cp:lastModifiedBy>
  <cp:revision>235</cp:revision>
  <dcterms:created xsi:type="dcterms:W3CDTF">2013-06-05T01:58:33Z</dcterms:created>
  <dcterms:modified xsi:type="dcterms:W3CDTF">2013-06-21T04:54:31Z</dcterms:modified>
</cp:coreProperties>
</file>